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48" r:id="rId2"/>
  </p:sldMasterIdLst>
  <p:sldIdLst>
    <p:sldId id="257" r:id="rId3"/>
    <p:sldId id="260" r:id="rId4"/>
    <p:sldId id="261" r:id="rId5"/>
    <p:sldId id="262" r:id="rId6"/>
    <p:sldId id="263" r:id="rId7"/>
    <p:sldId id="264" r:id="rId8"/>
    <p:sldId id="265" r:id="rId9"/>
    <p:sldId id="266"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F85587-CD83-4F13-9A33-8A9734EBC310}" v="2" dt="2021-02-25T21:43:41.03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Master" Target="slideMasters/slideMaster2.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ew Hughes" userId="16eeddd4b513bd45" providerId="LiveId" clId="{02F85587-CD83-4F13-9A33-8A9734EBC310}"/>
    <pc:docChg chg="custSel delSld modSld">
      <pc:chgData name="Matthew Hughes" userId="16eeddd4b513bd45" providerId="LiveId" clId="{02F85587-CD83-4F13-9A33-8A9734EBC310}" dt="2021-02-25T21:45:07.397" v="9" actId="47"/>
      <pc:docMkLst>
        <pc:docMk/>
      </pc:docMkLst>
      <pc:sldChg chg="del">
        <pc:chgData name="Matthew Hughes" userId="16eeddd4b513bd45" providerId="LiveId" clId="{02F85587-CD83-4F13-9A33-8A9734EBC310}" dt="2021-02-25T21:45:07.397" v="9" actId="47"/>
        <pc:sldMkLst>
          <pc:docMk/>
          <pc:sldMk cId="3965788839" sldId="259"/>
        </pc:sldMkLst>
      </pc:sldChg>
      <pc:sldChg chg="modSp mod">
        <pc:chgData name="Matthew Hughes" userId="16eeddd4b513bd45" providerId="LiveId" clId="{02F85587-CD83-4F13-9A33-8A9734EBC310}" dt="2021-02-25T21:43:59.459" v="8" actId="27636"/>
        <pc:sldMkLst>
          <pc:docMk/>
          <pc:sldMk cId="2954891465" sldId="267"/>
        </pc:sldMkLst>
        <pc:spChg chg="mod">
          <ac:chgData name="Matthew Hughes" userId="16eeddd4b513bd45" providerId="LiveId" clId="{02F85587-CD83-4F13-9A33-8A9734EBC310}" dt="2021-02-25T21:43:59.459" v="8" actId="27636"/>
          <ac:spMkLst>
            <pc:docMk/>
            <pc:sldMk cId="2954891465" sldId="267"/>
            <ac:spMk id="3" creationId="{B9D4A6BE-AA14-469C-84DA-DC6F65A10F3A}"/>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FD36E78-04EB-4A49-BA9B-E911963DD407}"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45865F83-04D3-4814-AC4F-D70E0EFC0B02}">
      <dgm:prSet/>
      <dgm:spPr/>
      <dgm:t>
        <a:bodyPr/>
        <a:lstStyle/>
        <a:p>
          <a:r>
            <a:rPr lang="en-US"/>
            <a:t>Ecological Bias</a:t>
          </a:r>
        </a:p>
      </dgm:t>
    </dgm:pt>
    <dgm:pt modelId="{45C485FB-C2C6-42A0-8062-DBBD5B7F44A7}" type="parTrans" cxnId="{AB32FA5B-4BA7-4B61-8256-2F137619A1DD}">
      <dgm:prSet/>
      <dgm:spPr/>
      <dgm:t>
        <a:bodyPr/>
        <a:lstStyle/>
        <a:p>
          <a:endParaRPr lang="en-US"/>
        </a:p>
      </dgm:t>
    </dgm:pt>
    <dgm:pt modelId="{26DA04E7-40F8-4F7A-8D2C-BF0CDF6DAE1A}" type="sibTrans" cxnId="{AB32FA5B-4BA7-4B61-8256-2F137619A1DD}">
      <dgm:prSet/>
      <dgm:spPr/>
      <dgm:t>
        <a:bodyPr/>
        <a:lstStyle/>
        <a:p>
          <a:endParaRPr lang="en-US"/>
        </a:p>
      </dgm:t>
    </dgm:pt>
    <dgm:pt modelId="{61F77BD8-CDB6-4F09-8CE8-002191695556}">
      <dgm:prSet/>
      <dgm:spPr/>
      <dgm:t>
        <a:bodyPr/>
        <a:lstStyle/>
        <a:p>
          <a:r>
            <a:rPr lang="en-US"/>
            <a:t>Loss of resolution when categorizing continuous variables</a:t>
          </a:r>
        </a:p>
      </dgm:t>
    </dgm:pt>
    <dgm:pt modelId="{5E6CCF92-8F0F-49B9-BD19-4709BD68EF31}" type="parTrans" cxnId="{C96782CA-10EF-405F-94F8-F8F646649B4E}">
      <dgm:prSet/>
      <dgm:spPr/>
      <dgm:t>
        <a:bodyPr/>
        <a:lstStyle/>
        <a:p>
          <a:endParaRPr lang="en-US"/>
        </a:p>
      </dgm:t>
    </dgm:pt>
    <dgm:pt modelId="{D973A248-3CF8-4F91-8E96-6546488E6C3A}" type="sibTrans" cxnId="{C96782CA-10EF-405F-94F8-F8F646649B4E}">
      <dgm:prSet/>
      <dgm:spPr/>
      <dgm:t>
        <a:bodyPr/>
        <a:lstStyle/>
        <a:p>
          <a:endParaRPr lang="en-US"/>
        </a:p>
      </dgm:t>
    </dgm:pt>
    <dgm:pt modelId="{D6B7F6A9-FAE2-430C-8562-3767C29C540A}">
      <dgm:prSet/>
      <dgm:spPr/>
      <dgm:t>
        <a:bodyPr/>
        <a:lstStyle/>
        <a:p>
          <a:r>
            <a:rPr lang="en-US"/>
            <a:t>Misclassification</a:t>
          </a:r>
        </a:p>
      </dgm:t>
    </dgm:pt>
    <dgm:pt modelId="{F1FE9D8D-2C16-4000-8F77-BB7F70765606}" type="parTrans" cxnId="{D590A427-B07A-41F2-A292-B403A06BAACA}">
      <dgm:prSet/>
      <dgm:spPr/>
      <dgm:t>
        <a:bodyPr/>
        <a:lstStyle/>
        <a:p>
          <a:endParaRPr lang="en-US"/>
        </a:p>
      </dgm:t>
    </dgm:pt>
    <dgm:pt modelId="{09FB29AA-9C2B-48E0-B5B6-722CFF86C878}" type="sibTrans" cxnId="{D590A427-B07A-41F2-A292-B403A06BAACA}">
      <dgm:prSet/>
      <dgm:spPr/>
      <dgm:t>
        <a:bodyPr/>
        <a:lstStyle/>
        <a:p>
          <a:endParaRPr lang="en-US"/>
        </a:p>
      </dgm:t>
    </dgm:pt>
    <dgm:pt modelId="{D6D7ED05-83C7-483A-9E09-3A47B89E13B4}" type="pres">
      <dgm:prSet presAssocID="{4FD36E78-04EB-4A49-BA9B-E911963DD407}" presName="linear" presStyleCnt="0">
        <dgm:presLayoutVars>
          <dgm:animLvl val="lvl"/>
          <dgm:resizeHandles val="exact"/>
        </dgm:presLayoutVars>
      </dgm:prSet>
      <dgm:spPr/>
    </dgm:pt>
    <dgm:pt modelId="{6BF703F6-4439-43FE-A844-DC26110BE56F}" type="pres">
      <dgm:prSet presAssocID="{45865F83-04D3-4814-AC4F-D70E0EFC0B02}" presName="parentText" presStyleLbl="node1" presStyleIdx="0" presStyleCnt="3">
        <dgm:presLayoutVars>
          <dgm:chMax val="0"/>
          <dgm:bulletEnabled val="1"/>
        </dgm:presLayoutVars>
      </dgm:prSet>
      <dgm:spPr/>
    </dgm:pt>
    <dgm:pt modelId="{8491B0C3-10A6-4206-AE33-183B20973AE2}" type="pres">
      <dgm:prSet presAssocID="{26DA04E7-40F8-4F7A-8D2C-BF0CDF6DAE1A}" presName="spacer" presStyleCnt="0"/>
      <dgm:spPr/>
    </dgm:pt>
    <dgm:pt modelId="{57E26EFA-688C-4909-B7EE-4C7C6A2632EE}" type="pres">
      <dgm:prSet presAssocID="{61F77BD8-CDB6-4F09-8CE8-002191695556}" presName="parentText" presStyleLbl="node1" presStyleIdx="1" presStyleCnt="3">
        <dgm:presLayoutVars>
          <dgm:chMax val="0"/>
          <dgm:bulletEnabled val="1"/>
        </dgm:presLayoutVars>
      </dgm:prSet>
      <dgm:spPr/>
    </dgm:pt>
    <dgm:pt modelId="{AEB07CB5-C7FA-49F5-8B25-2B3A9A9330F0}" type="pres">
      <dgm:prSet presAssocID="{D973A248-3CF8-4F91-8E96-6546488E6C3A}" presName="spacer" presStyleCnt="0"/>
      <dgm:spPr/>
    </dgm:pt>
    <dgm:pt modelId="{B6B5E89D-AA80-4862-BC42-7823C06A2E12}" type="pres">
      <dgm:prSet presAssocID="{D6B7F6A9-FAE2-430C-8562-3767C29C540A}" presName="parentText" presStyleLbl="node1" presStyleIdx="2" presStyleCnt="3">
        <dgm:presLayoutVars>
          <dgm:chMax val="0"/>
          <dgm:bulletEnabled val="1"/>
        </dgm:presLayoutVars>
      </dgm:prSet>
      <dgm:spPr/>
    </dgm:pt>
  </dgm:ptLst>
  <dgm:cxnLst>
    <dgm:cxn modelId="{15254615-B093-47F5-9E93-3A3007553675}" type="presOf" srcId="{45865F83-04D3-4814-AC4F-D70E0EFC0B02}" destId="{6BF703F6-4439-43FE-A844-DC26110BE56F}" srcOrd="0" destOrd="0" presId="urn:microsoft.com/office/officeart/2005/8/layout/vList2"/>
    <dgm:cxn modelId="{D590A427-B07A-41F2-A292-B403A06BAACA}" srcId="{4FD36E78-04EB-4A49-BA9B-E911963DD407}" destId="{D6B7F6A9-FAE2-430C-8562-3767C29C540A}" srcOrd="2" destOrd="0" parTransId="{F1FE9D8D-2C16-4000-8F77-BB7F70765606}" sibTransId="{09FB29AA-9C2B-48E0-B5B6-722CFF86C878}"/>
    <dgm:cxn modelId="{8A0C6830-2694-464A-82AA-60158E092B59}" type="presOf" srcId="{61F77BD8-CDB6-4F09-8CE8-002191695556}" destId="{57E26EFA-688C-4909-B7EE-4C7C6A2632EE}" srcOrd="0" destOrd="0" presId="urn:microsoft.com/office/officeart/2005/8/layout/vList2"/>
    <dgm:cxn modelId="{AB32FA5B-4BA7-4B61-8256-2F137619A1DD}" srcId="{4FD36E78-04EB-4A49-BA9B-E911963DD407}" destId="{45865F83-04D3-4814-AC4F-D70E0EFC0B02}" srcOrd="0" destOrd="0" parTransId="{45C485FB-C2C6-42A0-8062-DBBD5B7F44A7}" sibTransId="{26DA04E7-40F8-4F7A-8D2C-BF0CDF6DAE1A}"/>
    <dgm:cxn modelId="{CD317B57-7262-47C3-A120-6A198D5D52E0}" type="presOf" srcId="{4FD36E78-04EB-4A49-BA9B-E911963DD407}" destId="{D6D7ED05-83C7-483A-9E09-3A47B89E13B4}" srcOrd="0" destOrd="0" presId="urn:microsoft.com/office/officeart/2005/8/layout/vList2"/>
    <dgm:cxn modelId="{C96782CA-10EF-405F-94F8-F8F646649B4E}" srcId="{4FD36E78-04EB-4A49-BA9B-E911963DD407}" destId="{61F77BD8-CDB6-4F09-8CE8-002191695556}" srcOrd="1" destOrd="0" parTransId="{5E6CCF92-8F0F-49B9-BD19-4709BD68EF31}" sibTransId="{D973A248-3CF8-4F91-8E96-6546488E6C3A}"/>
    <dgm:cxn modelId="{D9F731E8-EDA5-48B0-A76E-814894C667B6}" type="presOf" srcId="{D6B7F6A9-FAE2-430C-8562-3767C29C540A}" destId="{B6B5E89D-AA80-4862-BC42-7823C06A2E12}" srcOrd="0" destOrd="0" presId="urn:microsoft.com/office/officeart/2005/8/layout/vList2"/>
    <dgm:cxn modelId="{576F936F-569C-48F7-A1D6-05F82EE6A3C3}" type="presParOf" srcId="{D6D7ED05-83C7-483A-9E09-3A47B89E13B4}" destId="{6BF703F6-4439-43FE-A844-DC26110BE56F}" srcOrd="0" destOrd="0" presId="urn:microsoft.com/office/officeart/2005/8/layout/vList2"/>
    <dgm:cxn modelId="{2E056DFB-3E6B-4D58-BE7E-F95F35808CF2}" type="presParOf" srcId="{D6D7ED05-83C7-483A-9E09-3A47B89E13B4}" destId="{8491B0C3-10A6-4206-AE33-183B20973AE2}" srcOrd="1" destOrd="0" presId="urn:microsoft.com/office/officeart/2005/8/layout/vList2"/>
    <dgm:cxn modelId="{956A3369-7F27-4945-9459-88E1C8BF1821}" type="presParOf" srcId="{D6D7ED05-83C7-483A-9E09-3A47B89E13B4}" destId="{57E26EFA-688C-4909-B7EE-4C7C6A2632EE}" srcOrd="2" destOrd="0" presId="urn:microsoft.com/office/officeart/2005/8/layout/vList2"/>
    <dgm:cxn modelId="{45254687-0216-434C-A8F6-293590B9CA9E}" type="presParOf" srcId="{D6D7ED05-83C7-483A-9E09-3A47B89E13B4}" destId="{AEB07CB5-C7FA-49F5-8B25-2B3A9A9330F0}" srcOrd="3" destOrd="0" presId="urn:microsoft.com/office/officeart/2005/8/layout/vList2"/>
    <dgm:cxn modelId="{5108EC92-AC1C-4666-9B6D-045C6148E178}" type="presParOf" srcId="{D6D7ED05-83C7-483A-9E09-3A47B89E13B4}" destId="{B6B5E89D-AA80-4862-BC42-7823C06A2E12}"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F703F6-4439-43FE-A844-DC26110BE56F}">
      <dsp:nvSpPr>
        <dsp:cNvPr id="0" name=""/>
        <dsp:cNvSpPr/>
      </dsp:nvSpPr>
      <dsp:spPr>
        <a:xfrm>
          <a:off x="0" y="83926"/>
          <a:ext cx="5257800" cy="171942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a:t>Ecological Bias</a:t>
          </a:r>
        </a:p>
      </dsp:txBody>
      <dsp:txXfrm>
        <a:off x="83935" y="167861"/>
        <a:ext cx="5089930" cy="1551554"/>
      </dsp:txXfrm>
    </dsp:sp>
    <dsp:sp modelId="{57E26EFA-688C-4909-B7EE-4C7C6A2632EE}">
      <dsp:nvSpPr>
        <dsp:cNvPr id="0" name=""/>
        <dsp:cNvSpPr/>
      </dsp:nvSpPr>
      <dsp:spPr>
        <a:xfrm>
          <a:off x="0" y="1892631"/>
          <a:ext cx="5257800" cy="1719424"/>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a:t>Loss of resolution when categorizing continuous variables</a:t>
          </a:r>
        </a:p>
      </dsp:txBody>
      <dsp:txXfrm>
        <a:off x="83935" y="1976566"/>
        <a:ext cx="5089930" cy="1551554"/>
      </dsp:txXfrm>
    </dsp:sp>
    <dsp:sp modelId="{B6B5E89D-AA80-4862-BC42-7823C06A2E12}">
      <dsp:nvSpPr>
        <dsp:cNvPr id="0" name=""/>
        <dsp:cNvSpPr/>
      </dsp:nvSpPr>
      <dsp:spPr>
        <a:xfrm>
          <a:off x="0" y="3701336"/>
          <a:ext cx="5257800" cy="1719424"/>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8110" tIns="118110" rIns="118110" bIns="118110" numCol="1" spcCol="1270" anchor="ctr" anchorCtr="0">
          <a:noAutofit/>
        </a:bodyPr>
        <a:lstStyle/>
        <a:p>
          <a:pPr marL="0" lvl="0" indent="0" algn="l" defTabSz="1377950">
            <a:lnSpc>
              <a:spcPct val="90000"/>
            </a:lnSpc>
            <a:spcBef>
              <a:spcPct val="0"/>
            </a:spcBef>
            <a:spcAft>
              <a:spcPct val="35000"/>
            </a:spcAft>
            <a:buNone/>
          </a:pPr>
          <a:r>
            <a:rPr lang="en-US" sz="3100" kern="1200"/>
            <a:t>Misclassification</a:t>
          </a:r>
        </a:p>
      </dsp:txBody>
      <dsp:txXfrm>
        <a:off x="83935" y="3785271"/>
        <a:ext cx="5089930" cy="155155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5C853B-7F16-46D3-80D2-8290D8969F9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18510B6-91C4-4897-BD59-0836D2A178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ACE2DB9-86BB-42DE-9764-47302C0CAAC5}"/>
              </a:ext>
            </a:extLst>
          </p:cNvPr>
          <p:cNvSpPr>
            <a:spLocks noGrp="1"/>
          </p:cNvSpPr>
          <p:nvPr>
            <p:ph type="dt" sz="half" idx="10"/>
          </p:nvPr>
        </p:nvSpPr>
        <p:spPr/>
        <p:txBody>
          <a:bodyPr/>
          <a:lstStyle/>
          <a:p>
            <a:fld id="{6B9D96DD-F4D7-447A-AFA8-7CDA20B4680E}" type="datetimeFigureOut">
              <a:rPr lang="en-US" smtClean="0"/>
              <a:t>2/25/2021</a:t>
            </a:fld>
            <a:endParaRPr lang="en-US"/>
          </a:p>
        </p:txBody>
      </p:sp>
      <p:sp>
        <p:nvSpPr>
          <p:cNvPr id="5" name="Footer Placeholder 4">
            <a:extLst>
              <a:ext uri="{FF2B5EF4-FFF2-40B4-BE49-F238E27FC236}">
                <a16:creationId xmlns:a16="http://schemas.microsoft.com/office/drawing/2014/main" id="{72313F3A-B7A5-4E0E-83C1-BF20EA2950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E3CD22-EDC1-4DC1-BD5B-D9B8C55EEF77}"/>
              </a:ext>
            </a:extLst>
          </p:cNvPr>
          <p:cNvSpPr>
            <a:spLocks noGrp="1"/>
          </p:cNvSpPr>
          <p:nvPr>
            <p:ph type="sldNum" sz="quarter" idx="12"/>
          </p:nvPr>
        </p:nvSpPr>
        <p:spPr/>
        <p:txBody>
          <a:bodyPr/>
          <a:lstStyle/>
          <a:p>
            <a:fld id="{41AFBC06-5B70-4082-B522-16C8A53743C4}" type="slidenum">
              <a:rPr lang="en-US" smtClean="0"/>
              <a:t>‹#›</a:t>
            </a:fld>
            <a:endParaRPr lang="en-US"/>
          </a:p>
        </p:txBody>
      </p:sp>
    </p:spTree>
    <p:extLst>
      <p:ext uri="{BB962C8B-B14F-4D97-AF65-F5344CB8AC3E}">
        <p14:creationId xmlns:p14="http://schemas.microsoft.com/office/powerpoint/2010/main" val="41038337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3040F-CD0F-4AF9-B0BC-BC62503D318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E3BC31F-0706-4268-9F64-5D8D5DB8DA0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A2F34D-E121-40F4-83B1-309D81573502}"/>
              </a:ext>
            </a:extLst>
          </p:cNvPr>
          <p:cNvSpPr>
            <a:spLocks noGrp="1"/>
          </p:cNvSpPr>
          <p:nvPr>
            <p:ph type="dt" sz="half" idx="10"/>
          </p:nvPr>
        </p:nvSpPr>
        <p:spPr/>
        <p:txBody>
          <a:bodyPr/>
          <a:lstStyle/>
          <a:p>
            <a:fld id="{6B9D96DD-F4D7-447A-AFA8-7CDA20B4680E}" type="datetimeFigureOut">
              <a:rPr lang="en-US" smtClean="0"/>
              <a:t>2/25/2021</a:t>
            </a:fld>
            <a:endParaRPr lang="en-US"/>
          </a:p>
        </p:txBody>
      </p:sp>
      <p:sp>
        <p:nvSpPr>
          <p:cNvPr id="5" name="Footer Placeholder 4">
            <a:extLst>
              <a:ext uri="{FF2B5EF4-FFF2-40B4-BE49-F238E27FC236}">
                <a16:creationId xmlns:a16="http://schemas.microsoft.com/office/drawing/2014/main" id="{72ADB3CB-DE2C-4935-B18E-E98BDBC49D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7455EC-E372-44FD-8E52-E69990C5F002}"/>
              </a:ext>
            </a:extLst>
          </p:cNvPr>
          <p:cNvSpPr>
            <a:spLocks noGrp="1"/>
          </p:cNvSpPr>
          <p:nvPr>
            <p:ph type="sldNum" sz="quarter" idx="12"/>
          </p:nvPr>
        </p:nvSpPr>
        <p:spPr/>
        <p:txBody>
          <a:bodyPr/>
          <a:lstStyle/>
          <a:p>
            <a:fld id="{41AFBC06-5B70-4082-B522-16C8A53743C4}" type="slidenum">
              <a:rPr lang="en-US" smtClean="0"/>
              <a:t>‹#›</a:t>
            </a:fld>
            <a:endParaRPr lang="en-US"/>
          </a:p>
        </p:txBody>
      </p:sp>
    </p:spTree>
    <p:extLst>
      <p:ext uri="{BB962C8B-B14F-4D97-AF65-F5344CB8AC3E}">
        <p14:creationId xmlns:p14="http://schemas.microsoft.com/office/powerpoint/2010/main" val="25633792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E0CC255-961F-497B-A391-6ECCEEAE6ED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90A367C-32B0-45CB-848E-87C61FE6336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BE411C-2E92-429A-8301-AE4B4B5A7D6E}"/>
              </a:ext>
            </a:extLst>
          </p:cNvPr>
          <p:cNvSpPr>
            <a:spLocks noGrp="1"/>
          </p:cNvSpPr>
          <p:nvPr>
            <p:ph type="dt" sz="half" idx="10"/>
          </p:nvPr>
        </p:nvSpPr>
        <p:spPr/>
        <p:txBody>
          <a:bodyPr/>
          <a:lstStyle/>
          <a:p>
            <a:fld id="{6B9D96DD-F4D7-447A-AFA8-7CDA20B4680E}" type="datetimeFigureOut">
              <a:rPr lang="en-US" smtClean="0"/>
              <a:t>2/25/2021</a:t>
            </a:fld>
            <a:endParaRPr lang="en-US"/>
          </a:p>
        </p:txBody>
      </p:sp>
      <p:sp>
        <p:nvSpPr>
          <p:cNvPr id="5" name="Footer Placeholder 4">
            <a:extLst>
              <a:ext uri="{FF2B5EF4-FFF2-40B4-BE49-F238E27FC236}">
                <a16:creationId xmlns:a16="http://schemas.microsoft.com/office/drawing/2014/main" id="{F501C134-72C4-40E1-8B15-8882012F63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83ABF7-8367-43A8-B4F0-CDD510FB7602}"/>
              </a:ext>
            </a:extLst>
          </p:cNvPr>
          <p:cNvSpPr>
            <a:spLocks noGrp="1"/>
          </p:cNvSpPr>
          <p:nvPr>
            <p:ph type="sldNum" sz="quarter" idx="12"/>
          </p:nvPr>
        </p:nvSpPr>
        <p:spPr/>
        <p:txBody>
          <a:bodyPr/>
          <a:lstStyle/>
          <a:p>
            <a:fld id="{41AFBC06-5B70-4082-B522-16C8A53743C4}" type="slidenum">
              <a:rPr lang="en-US" smtClean="0"/>
              <a:t>‹#›</a:t>
            </a:fld>
            <a:endParaRPr lang="en-US"/>
          </a:p>
        </p:txBody>
      </p:sp>
    </p:spTree>
    <p:extLst>
      <p:ext uri="{BB962C8B-B14F-4D97-AF65-F5344CB8AC3E}">
        <p14:creationId xmlns:p14="http://schemas.microsoft.com/office/powerpoint/2010/main" val="219734647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D4AFCD-296D-4822-986C-E06BF833654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0ABCE-87F4-4166-8DD1-E1F75E4A346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40B991-A25F-4DC8-86F6-115DF5FB2953}"/>
              </a:ext>
            </a:extLst>
          </p:cNvPr>
          <p:cNvSpPr>
            <a:spLocks noGrp="1"/>
          </p:cNvSpPr>
          <p:nvPr>
            <p:ph type="dt" sz="half" idx="10"/>
          </p:nvPr>
        </p:nvSpPr>
        <p:spPr/>
        <p:txBody>
          <a:bodyPr/>
          <a:lstStyle/>
          <a:p>
            <a:fld id="{4ED92DF3-7523-4BD2-B882-179696FA87E6}" type="datetimeFigureOut">
              <a:rPr lang="en-US" smtClean="0"/>
              <a:t>2/25/2021</a:t>
            </a:fld>
            <a:endParaRPr lang="en-US"/>
          </a:p>
        </p:txBody>
      </p:sp>
      <p:sp>
        <p:nvSpPr>
          <p:cNvPr id="5" name="Footer Placeholder 4">
            <a:extLst>
              <a:ext uri="{FF2B5EF4-FFF2-40B4-BE49-F238E27FC236}">
                <a16:creationId xmlns:a16="http://schemas.microsoft.com/office/drawing/2014/main" id="{D7F49CE1-502C-45A2-AEE0-F4E659021A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A99F92-BDA8-4105-8055-4E97748FF18E}"/>
              </a:ext>
            </a:extLst>
          </p:cNvPr>
          <p:cNvSpPr>
            <a:spLocks noGrp="1"/>
          </p:cNvSpPr>
          <p:nvPr>
            <p:ph type="sldNum" sz="quarter" idx="12"/>
          </p:nvPr>
        </p:nvSpPr>
        <p:spPr/>
        <p:txBody>
          <a:bodyPr/>
          <a:lstStyle/>
          <a:p>
            <a:fld id="{CD0E0F4C-0325-4A7F-9301-DEC28D1AB7B7}" type="slidenum">
              <a:rPr lang="en-US" smtClean="0"/>
              <a:t>‹#›</a:t>
            </a:fld>
            <a:endParaRPr lang="en-US"/>
          </a:p>
        </p:txBody>
      </p:sp>
    </p:spTree>
    <p:extLst>
      <p:ext uri="{BB962C8B-B14F-4D97-AF65-F5344CB8AC3E}">
        <p14:creationId xmlns:p14="http://schemas.microsoft.com/office/powerpoint/2010/main" val="26242598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FA6E8-53B9-42CA-9B74-36AF6AF37D8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8836946-A6BE-4B40-8CA4-85785B4900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A52A55-87E4-4D39-9FC1-C9DE50E083C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C34275F-EEB4-4BE3-BC4F-0D9603ACA5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85C8A45-4796-4BF4-86AA-E5C63D960AB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97A64B6-CD8A-4834-88F6-0C8D75CABACC}"/>
              </a:ext>
            </a:extLst>
          </p:cNvPr>
          <p:cNvSpPr>
            <a:spLocks noGrp="1"/>
          </p:cNvSpPr>
          <p:nvPr>
            <p:ph type="dt" sz="half" idx="10"/>
          </p:nvPr>
        </p:nvSpPr>
        <p:spPr/>
        <p:txBody>
          <a:bodyPr/>
          <a:lstStyle/>
          <a:p>
            <a:fld id="{4ED92DF3-7523-4BD2-B882-179696FA87E6}" type="datetimeFigureOut">
              <a:rPr lang="en-US" smtClean="0"/>
              <a:t>2/25/2021</a:t>
            </a:fld>
            <a:endParaRPr lang="en-US"/>
          </a:p>
        </p:txBody>
      </p:sp>
      <p:sp>
        <p:nvSpPr>
          <p:cNvPr id="8" name="Footer Placeholder 7">
            <a:extLst>
              <a:ext uri="{FF2B5EF4-FFF2-40B4-BE49-F238E27FC236}">
                <a16:creationId xmlns:a16="http://schemas.microsoft.com/office/drawing/2014/main" id="{C7A215A0-A1EA-4F9A-9215-DBBE308F37B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1D148D9-BE5E-494E-87DF-023F700B9F8A}"/>
              </a:ext>
            </a:extLst>
          </p:cNvPr>
          <p:cNvSpPr>
            <a:spLocks noGrp="1"/>
          </p:cNvSpPr>
          <p:nvPr>
            <p:ph type="sldNum" sz="quarter" idx="12"/>
          </p:nvPr>
        </p:nvSpPr>
        <p:spPr/>
        <p:txBody>
          <a:bodyPr/>
          <a:lstStyle/>
          <a:p>
            <a:fld id="{CD0E0F4C-0325-4A7F-9301-DEC28D1AB7B7}" type="slidenum">
              <a:rPr lang="en-US" smtClean="0"/>
              <a:t>‹#›</a:t>
            </a:fld>
            <a:endParaRPr lang="en-US"/>
          </a:p>
        </p:txBody>
      </p:sp>
    </p:spTree>
    <p:extLst>
      <p:ext uri="{BB962C8B-B14F-4D97-AF65-F5344CB8AC3E}">
        <p14:creationId xmlns:p14="http://schemas.microsoft.com/office/powerpoint/2010/main" val="16082033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8F5F20-6FD6-4727-B8F1-81EF05E2B4AC}"/>
              </a:ext>
            </a:extLst>
          </p:cNvPr>
          <p:cNvSpPr>
            <a:spLocks noGrp="1"/>
          </p:cNvSpPr>
          <p:nvPr>
            <p:ph type="dt" sz="half" idx="10"/>
          </p:nvPr>
        </p:nvSpPr>
        <p:spPr/>
        <p:txBody>
          <a:bodyPr/>
          <a:lstStyle/>
          <a:p>
            <a:fld id="{26ACCC03-1D45-44B2-8394-05952D1F7489}" type="datetimeFigureOut">
              <a:rPr lang="en-US" smtClean="0"/>
              <a:t>2/25/2021</a:t>
            </a:fld>
            <a:endParaRPr lang="en-US"/>
          </a:p>
        </p:txBody>
      </p:sp>
      <p:sp>
        <p:nvSpPr>
          <p:cNvPr id="3" name="Footer Placeholder 2">
            <a:extLst>
              <a:ext uri="{FF2B5EF4-FFF2-40B4-BE49-F238E27FC236}">
                <a16:creationId xmlns:a16="http://schemas.microsoft.com/office/drawing/2014/main" id="{FEA687A4-5FA9-4A5C-90A0-F2F64E303B8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4938918-40A3-4FA6-A7D3-3F7A92432BBD}"/>
              </a:ext>
            </a:extLst>
          </p:cNvPr>
          <p:cNvSpPr>
            <a:spLocks noGrp="1"/>
          </p:cNvSpPr>
          <p:nvPr>
            <p:ph type="sldNum" sz="quarter" idx="12"/>
          </p:nvPr>
        </p:nvSpPr>
        <p:spPr/>
        <p:txBody>
          <a:bodyPr/>
          <a:lstStyle/>
          <a:p>
            <a:fld id="{9135AFB1-277F-4EAC-AC94-861FECA6E97A}" type="slidenum">
              <a:rPr lang="en-US" smtClean="0"/>
              <a:t>‹#›</a:t>
            </a:fld>
            <a:endParaRPr lang="en-US"/>
          </a:p>
        </p:txBody>
      </p:sp>
    </p:spTree>
    <p:extLst>
      <p:ext uri="{BB962C8B-B14F-4D97-AF65-F5344CB8AC3E}">
        <p14:creationId xmlns:p14="http://schemas.microsoft.com/office/powerpoint/2010/main" val="25692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E3B75-878E-405C-B973-2311A0F4B0D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003E4B-DAD6-43DE-B6E0-E959C9ED240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EBD6D5-CE99-40CD-B225-C4C87728558A}"/>
              </a:ext>
            </a:extLst>
          </p:cNvPr>
          <p:cNvSpPr>
            <a:spLocks noGrp="1"/>
          </p:cNvSpPr>
          <p:nvPr>
            <p:ph type="dt" sz="half" idx="10"/>
          </p:nvPr>
        </p:nvSpPr>
        <p:spPr/>
        <p:txBody>
          <a:bodyPr/>
          <a:lstStyle/>
          <a:p>
            <a:fld id="{6B9D96DD-F4D7-447A-AFA8-7CDA20B4680E}" type="datetimeFigureOut">
              <a:rPr lang="en-US" smtClean="0"/>
              <a:t>2/25/2021</a:t>
            </a:fld>
            <a:endParaRPr lang="en-US"/>
          </a:p>
        </p:txBody>
      </p:sp>
      <p:sp>
        <p:nvSpPr>
          <p:cNvPr id="5" name="Footer Placeholder 4">
            <a:extLst>
              <a:ext uri="{FF2B5EF4-FFF2-40B4-BE49-F238E27FC236}">
                <a16:creationId xmlns:a16="http://schemas.microsoft.com/office/drawing/2014/main" id="{AD6EFF4C-7743-406B-9681-3E3EAC4E33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04C8BE-C7CB-4946-95DF-1C009CD4DD43}"/>
              </a:ext>
            </a:extLst>
          </p:cNvPr>
          <p:cNvSpPr>
            <a:spLocks noGrp="1"/>
          </p:cNvSpPr>
          <p:nvPr>
            <p:ph type="sldNum" sz="quarter" idx="12"/>
          </p:nvPr>
        </p:nvSpPr>
        <p:spPr/>
        <p:txBody>
          <a:bodyPr/>
          <a:lstStyle/>
          <a:p>
            <a:fld id="{41AFBC06-5B70-4082-B522-16C8A53743C4}" type="slidenum">
              <a:rPr lang="en-US" smtClean="0"/>
              <a:t>‹#›</a:t>
            </a:fld>
            <a:endParaRPr lang="en-US"/>
          </a:p>
        </p:txBody>
      </p:sp>
    </p:spTree>
    <p:extLst>
      <p:ext uri="{BB962C8B-B14F-4D97-AF65-F5344CB8AC3E}">
        <p14:creationId xmlns:p14="http://schemas.microsoft.com/office/powerpoint/2010/main" val="3921647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DFC970-BA9F-4C5E-B048-B05E29D796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6F6EFB0-5F07-412C-8C3C-BAA3BF2ECB1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60F4B03-7716-451A-A991-3AAFE861528B}"/>
              </a:ext>
            </a:extLst>
          </p:cNvPr>
          <p:cNvSpPr>
            <a:spLocks noGrp="1"/>
          </p:cNvSpPr>
          <p:nvPr>
            <p:ph type="dt" sz="half" idx="10"/>
          </p:nvPr>
        </p:nvSpPr>
        <p:spPr/>
        <p:txBody>
          <a:bodyPr/>
          <a:lstStyle/>
          <a:p>
            <a:fld id="{6B9D96DD-F4D7-447A-AFA8-7CDA20B4680E}" type="datetimeFigureOut">
              <a:rPr lang="en-US" smtClean="0"/>
              <a:t>2/25/2021</a:t>
            </a:fld>
            <a:endParaRPr lang="en-US"/>
          </a:p>
        </p:txBody>
      </p:sp>
      <p:sp>
        <p:nvSpPr>
          <p:cNvPr id="5" name="Footer Placeholder 4">
            <a:extLst>
              <a:ext uri="{FF2B5EF4-FFF2-40B4-BE49-F238E27FC236}">
                <a16:creationId xmlns:a16="http://schemas.microsoft.com/office/drawing/2014/main" id="{3C4D5C78-16EC-453B-9B58-4E32A01D5B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A6326D-C47F-4360-AE87-3031251075CF}"/>
              </a:ext>
            </a:extLst>
          </p:cNvPr>
          <p:cNvSpPr>
            <a:spLocks noGrp="1"/>
          </p:cNvSpPr>
          <p:nvPr>
            <p:ph type="sldNum" sz="quarter" idx="12"/>
          </p:nvPr>
        </p:nvSpPr>
        <p:spPr/>
        <p:txBody>
          <a:bodyPr/>
          <a:lstStyle/>
          <a:p>
            <a:fld id="{41AFBC06-5B70-4082-B522-16C8A53743C4}" type="slidenum">
              <a:rPr lang="en-US" smtClean="0"/>
              <a:t>‹#›</a:t>
            </a:fld>
            <a:endParaRPr lang="en-US"/>
          </a:p>
        </p:txBody>
      </p:sp>
    </p:spTree>
    <p:extLst>
      <p:ext uri="{BB962C8B-B14F-4D97-AF65-F5344CB8AC3E}">
        <p14:creationId xmlns:p14="http://schemas.microsoft.com/office/powerpoint/2010/main" val="35991480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CFF72C-5DFF-47A0-AD54-05DA4545C59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6BA43CB-72B7-4716-A93C-BDF2E9AFCC3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44A8A09-9043-441F-A566-4DD4DD786F0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E031926-7305-4D75-8B62-E29B911A3559}"/>
              </a:ext>
            </a:extLst>
          </p:cNvPr>
          <p:cNvSpPr>
            <a:spLocks noGrp="1"/>
          </p:cNvSpPr>
          <p:nvPr>
            <p:ph type="dt" sz="half" idx="10"/>
          </p:nvPr>
        </p:nvSpPr>
        <p:spPr/>
        <p:txBody>
          <a:bodyPr/>
          <a:lstStyle/>
          <a:p>
            <a:fld id="{6B9D96DD-F4D7-447A-AFA8-7CDA20B4680E}" type="datetimeFigureOut">
              <a:rPr lang="en-US" smtClean="0"/>
              <a:t>2/25/2021</a:t>
            </a:fld>
            <a:endParaRPr lang="en-US"/>
          </a:p>
        </p:txBody>
      </p:sp>
      <p:sp>
        <p:nvSpPr>
          <p:cNvPr id="6" name="Footer Placeholder 5">
            <a:extLst>
              <a:ext uri="{FF2B5EF4-FFF2-40B4-BE49-F238E27FC236}">
                <a16:creationId xmlns:a16="http://schemas.microsoft.com/office/drawing/2014/main" id="{AF9D816C-A016-4DA8-8D69-49DCC9CC9F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5A32ED2-737E-4358-8999-A669246EF5D3}"/>
              </a:ext>
            </a:extLst>
          </p:cNvPr>
          <p:cNvSpPr>
            <a:spLocks noGrp="1"/>
          </p:cNvSpPr>
          <p:nvPr>
            <p:ph type="sldNum" sz="quarter" idx="12"/>
          </p:nvPr>
        </p:nvSpPr>
        <p:spPr/>
        <p:txBody>
          <a:bodyPr/>
          <a:lstStyle/>
          <a:p>
            <a:fld id="{41AFBC06-5B70-4082-B522-16C8A53743C4}" type="slidenum">
              <a:rPr lang="en-US" smtClean="0"/>
              <a:t>‹#›</a:t>
            </a:fld>
            <a:endParaRPr lang="en-US"/>
          </a:p>
        </p:txBody>
      </p:sp>
    </p:spTree>
    <p:extLst>
      <p:ext uri="{BB962C8B-B14F-4D97-AF65-F5344CB8AC3E}">
        <p14:creationId xmlns:p14="http://schemas.microsoft.com/office/powerpoint/2010/main" val="204176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664D1-812F-4FD7-AADF-C52AF3D87DC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F13FD9-1A19-423D-BB59-02087AE7AB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213417E-910E-43A6-87D6-84DA5A87618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7ABB899-92B8-4C51-8CE4-DFB3F25510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F94A4C4-43CA-4968-88B3-E314009F096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AAE9CF9-79F5-4F00-BBF1-95E4C62280F1}"/>
              </a:ext>
            </a:extLst>
          </p:cNvPr>
          <p:cNvSpPr>
            <a:spLocks noGrp="1"/>
          </p:cNvSpPr>
          <p:nvPr>
            <p:ph type="dt" sz="half" idx="10"/>
          </p:nvPr>
        </p:nvSpPr>
        <p:spPr/>
        <p:txBody>
          <a:bodyPr/>
          <a:lstStyle/>
          <a:p>
            <a:fld id="{6B9D96DD-F4D7-447A-AFA8-7CDA20B4680E}" type="datetimeFigureOut">
              <a:rPr lang="en-US" smtClean="0"/>
              <a:t>2/25/2021</a:t>
            </a:fld>
            <a:endParaRPr lang="en-US"/>
          </a:p>
        </p:txBody>
      </p:sp>
      <p:sp>
        <p:nvSpPr>
          <p:cNvPr id="8" name="Footer Placeholder 7">
            <a:extLst>
              <a:ext uri="{FF2B5EF4-FFF2-40B4-BE49-F238E27FC236}">
                <a16:creationId xmlns:a16="http://schemas.microsoft.com/office/drawing/2014/main" id="{AFD67EF6-90FE-4E13-992E-B50BB185977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EA5A806-E26E-4C55-9179-ED3B7EDFCD50}"/>
              </a:ext>
            </a:extLst>
          </p:cNvPr>
          <p:cNvSpPr>
            <a:spLocks noGrp="1"/>
          </p:cNvSpPr>
          <p:nvPr>
            <p:ph type="sldNum" sz="quarter" idx="12"/>
          </p:nvPr>
        </p:nvSpPr>
        <p:spPr/>
        <p:txBody>
          <a:bodyPr/>
          <a:lstStyle/>
          <a:p>
            <a:fld id="{41AFBC06-5B70-4082-B522-16C8A53743C4}" type="slidenum">
              <a:rPr lang="en-US" smtClean="0"/>
              <a:t>‹#›</a:t>
            </a:fld>
            <a:endParaRPr lang="en-US"/>
          </a:p>
        </p:txBody>
      </p:sp>
    </p:spTree>
    <p:extLst>
      <p:ext uri="{BB962C8B-B14F-4D97-AF65-F5344CB8AC3E}">
        <p14:creationId xmlns:p14="http://schemas.microsoft.com/office/powerpoint/2010/main" val="3695630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D4592-7F34-436D-BBBC-62E1011CF3E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D24089-74C6-4FC6-9F8D-673EEBE560D3}"/>
              </a:ext>
            </a:extLst>
          </p:cNvPr>
          <p:cNvSpPr>
            <a:spLocks noGrp="1"/>
          </p:cNvSpPr>
          <p:nvPr>
            <p:ph type="dt" sz="half" idx="10"/>
          </p:nvPr>
        </p:nvSpPr>
        <p:spPr/>
        <p:txBody>
          <a:bodyPr/>
          <a:lstStyle/>
          <a:p>
            <a:fld id="{6B9D96DD-F4D7-447A-AFA8-7CDA20B4680E}" type="datetimeFigureOut">
              <a:rPr lang="en-US" smtClean="0"/>
              <a:t>2/25/2021</a:t>
            </a:fld>
            <a:endParaRPr lang="en-US"/>
          </a:p>
        </p:txBody>
      </p:sp>
      <p:sp>
        <p:nvSpPr>
          <p:cNvPr id="4" name="Footer Placeholder 3">
            <a:extLst>
              <a:ext uri="{FF2B5EF4-FFF2-40B4-BE49-F238E27FC236}">
                <a16:creationId xmlns:a16="http://schemas.microsoft.com/office/drawing/2014/main" id="{A673F23E-9F60-4B51-855D-4BBC14174B9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57774B-FA0F-4E53-9B42-A185811961F3}"/>
              </a:ext>
            </a:extLst>
          </p:cNvPr>
          <p:cNvSpPr>
            <a:spLocks noGrp="1"/>
          </p:cNvSpPr>
          <p:nvPr>
            <p:ph type="sldNum" sz="quarter" idx="12"/>
          </p:nvPr>
        </p:nvSpPr>
        <p:spPr/>
        <p:txBody>
          <a:bodyPr/>
          <a:lstStyle/>
          <a:p>
            <a:fld id="{41AFBC06-5B70-4082-B522-16C8A53743C4}" type="slidenum">
              <a:rPr lang="en-US" smtClean="0"/>
              <a:t>‹#›</a:t>
            </a:fld>
            <a:endParaRPr lang="en-US"/>
          </a:p>
        </p:txBody>
      </p:sp>
    </p:spTree>
    <p:extLst>
      <p:ext uri="{BB962C8B-B14F-4D97-AF65-F5344CB8AC3E}">
        <p14:creationId xmlns:p14="http://schemas.microsoft.com/office/powerpoint/2010/main" val="42536137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BA29BB-CD48-4CB2-B7AB-D8670539F891}"/>
              </a:ext>
            </a:extLst>
          </p:cNvPr>
          <p:cNvSpPr>
            <a:spLocks noGrp="1"/>
          </p:cNvSpPr>
          <p:nvPr>
            <p:ph type="dt" sz="half" idx="10"/>
          </p:nvPr>
        </p:nvSpPr>
        <p:spPr/>
        <p:txBody>
          <a:bodyPr/>
          <a:lstStyle/>
          <a:p>
            <a:fld id="{6B9D96DD-F4D7-447A-AFA8-7CDA20B4680E}" type="datetimeFigureOut">
              <a:rPr lang="en-US" smtClean="0"/>
              <a:t>2/25/2021</a:t>
            </a:fld>
            <a:endParaRPr lang="en-US"/>
          </a:p>
        </p:txBody>
      </p:sp>
      <p:sp>
        <p:nvSpPr>
          <p:cNvPr id="3" name="Footer Placeholder 2">
            <a:extLst>
              <a:ext uri="{FF2B5EF4-FFF2-40B4-BE49-F238E27FC236}">
                <a16:creationId xmlns:a16="http://schemas.microsoft.com/office/drawing/2014/main" id="{829F369B-614E-4DED-B903-989675E7E71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29960D7-5C5E-4FF6-8C07-AE1DA442B2A7}"/>
              </a:ext>
            </a:extLst>
          </p:cNvPr>
          <p:cNvSpPr>
            <a:spLocks noGrp="1"/>
          </p:cNvSpPr>
          <p:nvPr>
            <p:ph type="sldNum" sz="quarter" idx="12"/>
          </p:nvPr>
        </p:nvSpPr>
        <p:spPr/>
        <p:txBody>
          <a:bodyPr/>
          <a:lstStyle/>
          <a:p>
            <a:fld id="{41AFBC06-5B70-4082-B522-16C8A53743C4}" type="slidenum">
              <a:rPr lang="en-US" smtClean="0"/>
              <a:t>‹#›</a:t>
            </a:fld>
            <a:endParaRPr lang="en-US"/>
          </a:p>
        </p:txBody>
      </p:sp>
    </p:spTree>
    <p:extLst>
      <p:ext uri="{BB962C8B-B14F-4D97-AF65-F5344CB8AC3E}">
        <p14:creationId xmlns:p14="http://schemas.microsoft.com/office/powerpoint/2010/main" val="426441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E1A16-A60C-4A6A-A0CD-44691EC6FA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26ED66F-A65D-4E6B-8097-0832F388E1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BE5C7A-3B5F-4BCC-AD60-2FBC5B6468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6E7EF9-BF6E-4CDC-A329-686EE257F9FE}"/>
              </a:ext>
            </a:extLst>
          </p:cNvPr>
          <p:cNvSpPr>
            <a:spLocks noGrp="1"/>
          </p:cNvSpPr>
          <p:nvPr>
            <p:ph type="dt" sz="half" idx="10"/>
          </p:nvPr>
        </p:nvSpPr>
        <p:spPr/>
        <p:txBody>
          <a:bodyPr/>
          <a:lstStyle/>
          <a:p>
            <a:fld id="{6B9D96DD-F4D7-447A-AFA8-7CDA20B4680E}" type="datetimeFigureOut">
              <a:rPr lang="en-US" smtClean="0"/>
              <a:t>2/25/2021</a:t>
            </a:fld>
            <a:endParaRPr lang="en-US"/>
          </a:p>
        </p:txBody>
      </p:sp>
      <p:sp>
        <p:nvSpPr>
          <p:cNvPr id="6" name="Footer Placeholder 5">
            <a:extLst>
              <a:ext uri="{FF2B5EF4-FFF2-40B4-BE49-F238E27FC236}">
                <a16:creationId xmlns:a16="http://schemas.microsoft.com/office/drawing/2014/main" id="{CA857DC7-4E2B-4304-9B02-F45BBE6CE6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D298265-FBA2-4E76-B4C9-5EAC71D24599}"/>
              </a:ext>
            </a:extLst>
          </p:cNvPr>
          <p:cNvSpPr>
            <a:spLocks noGrp="1"/>
          </p:cNvSpPr>
          <p:nvPr>
            <p:ph type="sldNum" sz="quarter" idx="12"/>
          </p:nvPr>
        </p:nvSpPr>
        <p:spPr/>
        <p:txBody>
          <a:bodyPr/>
          <a:lstStyle/>
          <a:p>
            <a:fld id="{41AFBC06-5B70-4082-B522-16C8A53743C4}" type="slidenum">
              <a:rPr lang="en-US" smtClean="0"/>
              <a:t>‹#›</a:t>
            </a:fld>
            <a:endParaRPr lang="en-US"/>
          </a:p>
        </p:txBody>
      </p:sp>
    </p:spTree>
    <p:extLst>
      <p:ext uri="{BB962C8B-B14F-4D97-AF65-F5344CB8AC3E}">
        <p14:creationId xmlns:p14="http://schemas.microsoft.com/office/powerpoint/2010/main" val="14033441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34BAFC-87FE-4A01-AA0E-299EB106AC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2D107F7-FAA4-438B-B850-78C50164193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48F3229-0829-489C-93B4-125BC8E8A1B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EFABA54-8DD7-4929-BDBA-84CEFFCA25D7}"/>
              </a:ext>
            </a:extLst>
          </p:cNvPr>
          <p:cNvSpPr>
            <a:spLocks noGrp="1"/>
          </p:cNvSpPr>
          <p:nvPr>
            <p:ph type="dt" sz="half" idx="10"/>
          </p:nvPr>
        </p:nvSpPr>
        <p:spPr/>
        <p:txBody>
          <a:bodyPr/>
          <a:lstStyle/>
          <a:p>
            <a:fld id="{6B9D96DD-F4D7-447A-AFA8-7CDA20B4680E}" type="datetimeFigureOut">
              <a:rPr lang="en-US" smtClean="0"/>
              <a:t>2/25/2021</a:t>
            </a:fld>
            <a:endParaRPr lang="en-US"/>
          </a:p>
        </p:txBody>
      </p:sp>
      <p:sp>
        <p:nvSpPr>
          <p:cNvPr id="6" name="Footer Placeholder 5">
            <a:extLst>
              <a:ext uri="{FF2B5EF4-FFF2-40B4-BE49-F238E27FC236}">
                <a16:creationId xmlns:a16="http://schemas.microsoft.com/office/drawing/2014/main" id="{AF4EFB6A-33ED-4D76-B988-E9AB3B733FE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02462F-3E10-4516-BB2D-F50C48B24202}"/>
              </a:ext>
            </a:extLst>
          </p:cNvPr>
          <p:cNvSpPr>
            <a:spLocks noGrp="1"/>
          </p:cNvSpPr>
          <p:nvPr>
            <p:ph type="sldNum" sz="quarter" idx="12"/>
          </p:nvPr>
        </p:nvSpPr>
        <p:spPr/>
        <p:txBody>
          <a:bodyPr/>
          <a:lstStyle/>
          <a:p>
            <a:fld id="{41AFBC06-5B70-4082-B522-16C8A53743C4}" type="slidenum">
              <a:rPr lang="en-US" smtClean="0"/>
              <a:t>‹#›</a:t>
            </a:fld>
            <a:endParaRPr lang="en-US"/>
          </a:p>
        </p:txBody>
      </p:sp>
    </p:spTree>
    <p:extLst>
      <p:ext uri="{BB962C8B-B14F-4D97-AF65-F5344CB8AC3E}">
        <p14:creationId xmlns:p14="http://schemas.microsoft.com/office/powerpoint/2010/main" val="8014280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6A5B7B1-4A6B-43FF-83F8-F18C871642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1A94CB-F29C-4CD1-8E94-5BD9B59FE15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D7344C-C36E-40BC-89ED-9B7B098239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9D96DD-F4D7-447A-AFA8-7CDA20B4680E}" type="datetimeFigureOut">
              <a:rPr lang="en-US" smtClean="0"/>
              <a:t>2/25/2021</a:t>
            </a:fld>
            <a:endParaRPr lang="en-US"/>
          </a:p>
        </p:txBody>
      </p:sp>
      <p:sp>
        <p:nvSpPr>
          <p:cNvPr id="5" name="Footer Placeholder 4">
            <a:extLst>
              <a:ext uri="{FF2B5EF4-FFF2-40B4-BE49-F238E27FC236}">
                <a16:creationId xmlns:a16="http://schemas.microsoft.com/office/drawing/2014/main" id="{09FADBF2-85D2-4A23-AC93-7877B28FE7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1A95657-CF0F-4523-8162-790B6576045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AFBC06-5B70-4082-B522-16C8A53743C4}" type="slidenum">
              <a:rPr lang="en-US" smtClean="0"/>
              <a:t>‹#›</a:t>
            </a:fld>
            <a:endParaRPr lang="en-US"/>
          </a:p>
        </p:txBody>
      </p:sp>
    </p:spTree>
    <p:extLst>
      <p:ext uri="{BB962C8B-B14F-4D97-AF65-F5344CB8AC3E}">
        <p14:creationId xmlns:p14="http://schemas.microsoft.com/office/powerpoint/2010/main" val="1694678421"/>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02B89E-1BDE-4DE1-88BF-E6DE194B85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ECAE7CE-E3B0-476F-B431-BF369BFDDE6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79C458-365E-4A55-AF24-B425B82729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D92DF3-7523-4BD2-B882-179696FA87E6}" type="datetimeFigureOut">
              <a:rPr lang="en-US" smtClean="0"/>
              <a:t>2/25/2021</a:t>
            </a:fld>
            <a:endParaRPr lang="en-US"/>
          </a:p>
        </p:txBody>
      </p:sp>
      <p:sp>
        <p:nvSpPr>
          <p:cNvPr id="5" name="Footer Placeholder 4">
            <a:extLst>
              <a:ext uri="{FF2B5EF4-FFF2-40B4-BE49-F238E27FC236}">
                <a16:creationId xmlns:a16="http://schemas.microsoft.com/office/drawing/2014/main" id="{CEBE74D9-FCA3-4516-B4B4-B2EA83B92B4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0AE24B6-A5A4-4649-AB17-F6EBAC1655B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0E0F4C-0325-4A7F-9301-DEC28D1AB7B7}" type="slidenum">
              <a:rPr lang="en-US" smtClean="0"/>
              <a:t>‹#›</a:t>
            </a:fld>
            <a:endParaRPr lang="en-US"/>
          </a:p>
        </p:txBody>
      </p:sp>
    </p:spTree>
    <p:extLst>
      <p:ext uri="{BB962C8B-B14F-4D97-AF65-F5344CB8AC3E}">
        <p14:creationId xmlns:p14="http://schemas.microsoft.com/office/powerpoint/2010/main" val="2789263680"/>
      </p:ext>
    </p:extLst>
  </p:cSld>
  <p:clrMap bg1="lt1" tx1="dk1" bg2="lt2" tx2="dk2" accent1="accent1" accent2="accent2" accent3="accent3" accent4="accent4" accent5="accent5" accent6="accent6" hlink="hlink" folHlink="folHlink"/>
  <p:sldLayoutIdLst>
    <p:sldLayoutId id="2147483650" r:id="rId1"/>
    <p:sldLayoutId id="2147483662" r:id="rId2"/>
    <p:sldLayoutId id="2147483663"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1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91DC736-0EF8-4F87-9146-EBF1D2EE4D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91FB5E65-79EE-49FE-8422-7588964FDDDD}"/>
              </a:ext>
            </a:extLst>
          </p:cNvPr>
          <p:cNvPicPr>
            <a:picLocks noChangeAspect="1"/>
          </p:cNvPicPr>
          <p:nvPr/>
        </p:nvPicPr>
        <p:blipFill rotWithShape="1">
          <a:blip r:embed="rId2"/>
          <a:srcRect t="13551" r="9089" b="14526"/>
          <a:stretch/>
        </p:blipFill>
        <p:spPr>
          <a:xfrm>
            <a:off x="3523488" y="10"/>
            <a:ext cx="8668512" cy="6857990"/>
          </a:xfrm>
          <a:prstGeom prst="rect">
            <a:avLst/>
          </a:prstGeom>
        </p:spPr>
      </p:pic>
      <p:sp>
        <p:nvSpPr>
          <p:cNvPr id="11" name="Rectangle 10">
            <a:extLst>
              <a:ext uri="{FF2B5EF4-FFF2-40B4-BE49-F238E27FC236}">
                <a16:creationId xmlns:a16="http://schemas.microsoft.com/office/drawing/2014/main" id="{097CD68E-23E3-4007-8847-CD0944C4F7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756601" cy="68580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8DFC66-0429-4056-9B94-39FAA7F5D50B}"/>
              </a:ext>
            </a:extLst>
          </p:cNvPr>
          <p:cNvSpPr>
            <a:spLocks noGrp="1"/>
          </p:cNvSpPr>
          <p:nvPr>
            <p:ph type="ctrTitle"/>
          </p:nvPr>
        </p:nvSpPr>
        <p:spPr>
          <a:xfrm>
            <a:off x="477981" y="1122363"/>
            <a:ext cx="4023360" cy="3204134"/>
          </a:xfrm>
        </p:spPr>
        <p:txBody>
          <a:bodyPr anchor="b">
            <a:normAutofit/>
          </a:bodyPr>
          <a:lstStyle/>
          <a:p>
            <a:pPr algn="l"/>
            <a:r>
              <a:rPr lang="en-US" sz="3000" b="1"/>
              <a:t>Challenges of Integrating Physical Exposure and Human Impacts Data in Tropical Cyclone Studies</a:t>
            </a:r>
            <a:br>
              <a:rPr lang="en-US" sz="3000" b="1"/>
            </a:br>
            <a:endParaRPr lang="en-US" sz="3000"/>
          </a:p>
        </p:txBody>
      </p:sp>
      <p:sp>
        <p:nvSpPr>
          <p:cNvPr id="3" name="Subtitle 2">
            <a:extLst>
              <a:ext uri="{FF2B5EF4-FFF2-40B4-BE49-F238E27FC236}">
                <a16:creationId xmlns:a16="http://schemas.microsoft.com/office/drawing/2014/main" id="{D0D339D9-BB4B-4CF0-AE93-02FDFF2F9251}"/>
              </a:ext>
            </a:extLst>
          </p:cNvPr>
          <p:cNvSpPr>
            <a:spLocks noGrp="1"/>
          </p:cNvSpPr>
          <p:nvPr>
            <p:ph type="subTitle" idx="1"/>
          </p:nvPr>
        </p:nvSpPr>
        <p:spPr>
          <a:xfrm>
            <a:off x="477980" y="4872922"/>
            <a:ext cx="4023359" cy="1208141"/>
          </a:xfrm>
        </p:spPr>
        <p:txBody>
          <a:bodyPr>
            <a:normAutofit/>
          </a:bodyPr>
          <a:lstStyle/>
          <a:p>
            <a:pPr algn="l"/>
            <a:r>
              <a:rPr lang="en-US" sz="1100"/>
              <a:t>Matthew Hughes, M.S. Graduate Student, Environmental Health – Epiodemiology</a:t>
            </a:r>
          </a:p>
          <a:p>
            <a:pPr algn="l"/>
            <a:r>
              <a:rPr lang="en-US" sz="1100"/>
              <a:t>Brooke Anderson, PhD, Environmental Health – Epidemiology</a:t>
            </a:r>
          </a:p>
          <a:p>
            <a:pPr algn="l"/>
            <a:r>
              <a:rPr lang="en-US" sz="1100"/>
              <a:t>Colorado State University, College of Veterinary Medicine and Biomedical Science</a:t>
            </a:r>
          </a:p>
        </p:txBody>
      </p:sp>
      <p:sp>
        <p:nvSpPr>
          <p:cNvPr id="13" name="Rectangle 1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536028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18">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1" name="Rectangle 20">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599A9EC-37AB-4F86-A9BE-6AE41E50BBDB}"/>
              </a:ext>
            </a:extLst>
          </p:cNvPr>
          <p:cNvSpPr>
            <a:spLocks noGrp="1"/>
          </p:cNvSpPr>
          <p:nvPr>
            <p:ph type="title"/>
          </p:nvPr>
        </p:nvSpPr>
        <p:spPr>
          <a:xfrm>
            <a:off x="1115568" y="548640"/>
            <a:ext cx="10168128" cy="1179576"/>
          </a:xfrm>
        </p:spPr>
        <p:txBody>
          <a:bodyPr>
            <a:normAutofit/>
          </a:bodyPr>
          <a:lstStyle/>
          <a:p>
            <a:r>
              <a:rPr lang="en-US" sz="3700"/>
              <a:t>The Challenge: Spatial and Temporal Misalignment</a:t>
            </a:r>
          </a:p>
        </p:txBody>
      </p:sp>
      <p:sp>
        <p:nvSpPr>
          <p:cNvPr id="23" name="Rectangle 22">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12107DDA-9C4C-4C20-8EDA-15EED1EE3F15}"/>
              </a:ext>
            </a:extLst>
          </p:cNvPr>
          <p:cNvSpPr>
            <a:spLocks noGrp="1"/>
          </p:cNvSpPr>
          <p:nvPr>
            <p:ph idx="1"/>
          </p:nvPr>
        </p:nvSpPr>
        <p:spPr>
          <a:xfrm>
            <a:off x="1115568" y="2066392"/>
            <a:ext cx="10168128" cy="4773879"/>
          </a:xfrm>
        </p:spPr>
        <p:txBody>
          <a:bodyPr>
            <a:normAutofit lnSpcReduction="10000"/>
          </a:bodyPr>
          <a:lstStyle/>
          <a:p>
            <a:r>
              <a:rPr lang="en-US" sz="2400" dirty="0"/>
              <a:t>Studying the effects that tropical cyclones have on communities requires using data on physical exposures (wind speed, precipitation, etc.) and human impacts (property damage, economic disruption, health effects, etc.) </a:t>
            </a:r>
          </a:p>
          <a:p>
            <a:r>
              <a:rPr lang="en-US" sz="2400" dirty="0"/>
              <a:t>Physical Exposures: </a:t>
            </a:r>
          </a:p>
          <a:p>
            <a:pPr lvl="1"/>
            <a:r>
              <a:rPr lang="en-US" dirty="0"/>
              <a:t>Large continentwide networks of weather monitors and sensors </a:t>
            </a:r>
          </a:p>
          <a:p>
            <a:pPr lvl="1"/>
            <a:r>
              <a:rPr lang="en-US" dirty="0"/>
              <a:t>Large spatial scales (entire continents)</a:t>
            </a:r>
          </a:p>
          <a:p>
            <a:pPr lvl="1"/>
            <a:r>
              <a:rPr lang="en-US" dirty="0"/>
              <a:t>Very fine (sometimes continuous) temporal scales</a:t>
            </a:r>
          </a:p>
          <a:p>
            <a:r>
              <a:rPr lang="en-US" sz="2400" dirty="0"/>
              <a:t>Human Impacts:</a:t>
            </a:r>
          </a:p>
          <a:p>
            <a:pPr lvl="1"/>
            <a:r>
              <a:rPr lang="en-US" dirty="0"/>
              <a:t>Administrative data sources, hospitalization records, vital records</a:t>
            </a:r>
          </a:p>
          <a:p>
            <a:pPr lvl="1"/>
            <a:r>
              <a:rPr lang="en-US" dirty="0"/>
              <a:t>Aggregated spatial scales (often based on political or administrative boundaries)</a:t>
            </a:r>
          </a:p>
          <a:p>
            <a:pPr lvl="1"/>
            <a:r>
              <a:rPr lang="en-US" dirty="0"/>
              <a:t>Temporal scales depend on impact being studied (hospitalization records are recorded by day, while pregnancies are recorded in weeks) </a:t>
            </a:r>
          </a:p>
        </p:txBody>
      </p:sp>
    </p:spTree>
    <p:extLst>
      <p:ext uri="{BB962C8B-B14F-4D97-AF65-F5344CB8AC3E}">
        <p14:creationId xmlns:p14="http://schemas.microsoft.com/office/powerpoint/2010/main" val="1462013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5304B-8FD2-4388-A209-F0760776C9D2}"/>
              </a:ext>
            </a:extLst>
          </p:cNvPr>
          <p:cNvSpPr>
            <a:spLocks noGrp="1"/>
          </p:cNvSpPr>
          <p:nvPr>
            <p:ph type="title"/>
          </p:nvPr>
        </p:nvSpPr>
        <p:spPr/>
        <p:txBody>
          <a:bodyPr/>
          <a:lstStyle/>
          <a:p>
            <a:r>
              <a:rPr lang="en-US" dirty="0"/>
              <a:t>Spatial and Temporal Scales</a:t>
            </a:r>
          </a:p>
        </p:txBody>
      </p:sp>
      <p:sp>
        <p:nvSpPr>
          <p:cNvPr id="3" name="Text Placeholder 2">
            <a:extLst>
              <a:ext uri="{FF2B5EF4-FFF2-40B4-BE49-F238E27FC236}">
                <a16:creationId xmlns:a16="http://schemas.microsoft.com/office/drawing/2014/main" id="{39959C80-A71E-4467-AD2A-1F80D9BAF328}"/>
              </a:ext>
            </a:extLst>
          </p:cNvPr>
          <p:cNvSpPr>
            <a:spLocks noGrp="1"/>
          </p:cNvSpPr>
          <p:nvPr>
            <p:ph type="body" idx="1"/>
          </p:nvPr>
        </p:nvSpPr>
        <p:spPr/>
        <p:txBody>
          <a:bodyPr/>
          <a:lstStyle/>
          <a:p>
            <a:r>
              <a:rPr lang="en-US" dirty="0"/>
              <a:t>Spatial Scales</a:t>
            </a:r>
          </a:p>
        </p:txBody>
      </p:sp>
      <p:sp>
        <p:nvSpPr>
          <p:cNvPr id="4" name="Content Placeholder 3">
            <a:extLst>
              <a:ext uri="{FF2B5EF4-FFF2-40B4-BE49-F238E27FC236}">
                <a16:creationId xmlns:a16="http://schemas.microsoft.com/office/drawing/2014/main" id="{08347FE5-980B-4A9F-BAE2-09B270845320}"/>
              </a:ext>
            </a:extLst>
          </p:cNvPr>
          <p:cNvSpPr>
            <a:spLocks noGrp="1"/>
          </p:cNvSpPr>
          <p:nvPr>
            <p:ph sz="half" idx="2"/>
          </p:nvPr>
        </p:nvSpPr>
        <p:spPr/>
        <p:txBody>
          <a:bodyPr/>
          <a:lstStyle/>
          <a:p>
            <a:r>
              <a:rPr lang="en-US" dirty="0"/>
              <a:t>Point Locations</a:t>
            </a:r>
          </a:p>
          <a:p>
            <a:r>
              <a:rPr lang="en-US" dirty="0"/>
              <a:t>Zip code/Parish/County</a:t>
            </a:r>
          </a:p>
          <a:p>
            <a:r>
              <a:rPr lang="en-US" dirty="0"/>
              <a:t>Metropolitan Area</a:t>
            </a:r>
          </a:p>
          <a:p>
            <a:r>
              <a:rPr lang="en-US" dirty="0"/>
              <a:t>State</a:t>
            </a:r>
          </a:p>
          <a:p>
            <a:r>
              <a:rPr lang="en-US" dirty="0"/>
              <a:t>Multi-state Region/Country</a:t>
            </a:r>
          </a:p>
        </p:txBody>
      </p:sp>
      <p:sp>
        <p:nvSpPr>
          <p:cNvPr id="5" name="Text Placeholder 4">
            <a:extLst>
              <a:ext uri="{FF2B5EF4-FFF2-40B4-BE49-F238E27FC236}">
                <a16:creationId xmlns:a16="http://schemas.microsoft.com/office/drawing/2014/main" id="{53790D5C-2A45-4D0D-9BC8-93A6CD7F4937}"/>
              </a:ext>
            </a:extLst>
          </p:cNvPr>
          <p:cNvSpPr>
            <a:spLocks noGrp="1"/>
          </p:cNvSpPr>
          <p:nvPr>
            <p:ph type="body" sz="quarter" idx="3"/>
          </p:nvPr>
        </p:nvSpPr>
        <p:spPr/>
        <p:txBody>
          <a:bodyPr/>
          <a:lstStyle/>
          <a:p>
            <a:r>
              <a:rPr lang="en-US" dirty="0"/>
              <a:t>Temporal Scales</a:t>
            </a:r>
          </a:p>
        </p:txBody>
      </p:sp>
      <p:sp>
        <p:nvSpPr>
          <p:cNvPr id="6" name="Content Placeholder 5">
            <a:extLst>
              <a:ext uri="{FF2B5EF4-FFF2-40B4-BE49-F238E27FC236}">
                <a16:creationId xmlns:a16="http://schemas.microsoft.com/office/drawing/2014/main" id="{88382861-FC0F-42F4-ABB8-EA8EFCE11252}"/>
              </a:ext>
            </a:extLst>
          </p:cNvPr>
          <p:cNvSpPr>
            <a:spLocks noGrp="1"/>
          </p:cNvSpPr>
          <p:nvPr>
            <p:ph sz="quarter" idx="4"/>
          </p:nvPr>
        </p:nvSpPr>
        <p:spPr/>
        <p:txBody>
          <a:bodyPr/>
          <a:lstStyle/>
          <a:p>
            <a:r>
              <a:rPr lang="en-US" dirty="0"/>
              <a:t>Seconds/Minutes/Hours</a:t>
            </a:r>
          </a:p>
          <a:p>
            <a:r>
              <a:rPr lang="en-US" dirty="0"/>
              <a:t>Day</a:t>
            </a:r>
          </a:p>
          <a:p>
            <a:r>
              <a:rPr lang="en-US" dirty="0"/>
              <a:t>Week</a:t>
            </a:r>
          </a:p>
          <a:p>
            <a:r>
              <a:rPr lang="en-US" dirty="0"/>
              <a:t>Cumulative Measures of Time</a:t>
            </a:r>
          </a:p>
        </p:txBody>
      </p:sp>
    </p:spTree>
    <p:extLst>
      <p:ext uri="{BB962C8B-B14F-4D97-AF65-F5344CB8AC3E}">
        <p14:creationId xmlns:p14="http://schemas.microsoft.com/office/powerpoint/2010/main" val="6108750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4B9A776-37EF-4DEE-B6CD-0CC83DE35254}"/>
              </a:ext>
            </a:extLst>
          </p:cNvPr>
          <p:cNvSpPr txBox="1"/>
          <p:nvPr/>
        </p:nvSpPr>
        <p:spPr>
          <a:xfrm>
            <a:off x="355108" y="4375167"/>
            <a:ext cx="3506678" cy="1046440"/>
          </a:xfrm>
          <a:prstGeom prst="rect">
            <a:avLst/>
          </a:prstGeom>
          <a:noFill/>
        </p:spPr>
        <p:txBody>
          <a:bodyPr wrap="square" rtlCol="0">
            <a:spAutoFit/>
          </a:bodyPr>
          <a:lstStyle/>
          <a:p>
            <a:r>
              <a:rPr lang="en-US" sz="1200" dirty="0"/>
              <a:t>Point Location</a:t>
            </a:r>
          </a:p>
          <a:p>
            <a:r>
              <a:rPr lang="en-US" sz="1000" b="1" dirty="0"/>
              <a:t>Human Impacts Data </a:t>
            </a:r>
            <a:r>
              <a:rPr lang="en-US" sz="1000" dirty="0"/>
              <a:t>– Residential Address, Hospital or Business address</a:t>
            </a:r>
          </a:p>
          <a:p>
            <a:r>
              <a:rPr lang="en-US" sz="1000" b="1" dirty="0"/>
              <a:t>Physical Exposure Data </a:t>
            </a:r>
            <a:r>
              <a:rPr lang="en-US" sz="1000" dirty="0"/>
              <a:t>– Fixed monitors and sensors, weather stations, stream gauges give point location values of wind speed, precipitation, flooding, temperature, and pressure. </a:t>
            </a:r>
          </a:p>
        </p:txBody>
      </p:sp>
      <p:pic>
        <p:nvPicPr>
          <p:cNvPr id="8" name="Picture 7">
            <a:extLst>
              <a:ext uri="{FF2B5EF4-FFF2-40B4-BE49-F238E27FC236}">
                <a16:creationId xmlns:a16="http://schemas.microsoft.com/office/drawing/2014/main" id="{52D84B68-202D-4732-AAD3-9B5B19696A7A}"/>
              </a:ext>
            </a:extLst>
          </p:cNvPr>
          <p:cNvPicPr>
            <a:picLocks noChangeAspect="1"/>
          </p:cNvPicPr>
          <p:nvPr/>
        </p:nvPicPr>
        <p:blipFill rotWithShape="1">
          <a:blip r:embed="rId2">
            <a:extLst>
              <a:ext uri="{28A0092B-C50C-407E-A947-70E740481C1C}">
                <a14:useLocalDpi xmlns:a14="http://schemas.microsoft.com/office/drawing/2010/main" val="0"/>
              </a:ext>
            </a:extLst>
          </a:blip>
          <a:srcRect l="17294" r="7908"/>
          <a:stretch/>
        </p:blipFill>
        <p:spPr>
          <a:xfrm>
            <a:off x="348034" y="1738070"/>
            <a:ext cx="3506679" cy="2637097"/>
          </a:xfrm>
          <a:prstGeom prst="rect">
            <a:avLst/>
          </a:prstGeom>
        </p:spPr>
      </p:pic>
      <p:sp>
        <p:nvSpPr>
          <p:cNvPr id="9" name="TextBox 8">
            <a:extLst>
              <a:ext uri="{FF2B5EF4-FFF2-40B4-BE49-F238E27FC236}">
                <a16:creationId xmlns:a16="http://schemas.microsoft.com/office/drawing/2014/main" id="{7A10B92E-D2E5-4E86-A856-F116A92E7EF4}"/>
              </a:ext>
            </a:extLst>
          </p:cNvPr>
          <p:cNvSpPr txBox="1"/>
          <p:nvPr/>
        </p:nvSpPr>
        <p:spPr>
          <a:xfrm>
            <a:off x="4018048" y="4375167"/>
            <a:ext cx="3506678" cy="1323439"/>
          </a:xfrm>
          <a:prstGeom prst="rect">
            <a:avLst/>
          </a:prstGeom>
          <a:noFill/>
        </p:spPr>
        <p:txBody>
          <a:bodyPr wrap="square" rtlCol="0">
            <a:spAutoFit/>
          </a:bodyPr>
          <a:lstStyle/>
          <a:p>
            <a:r>
              <a:rPr lang="en-US" sz="1200" dirty="0"/>
              <a:t>Zip Code/County/Parish</a:t>
            </a:r>
          </a:p>
          <a:p>
            <a:r>
              <a:rPr lang="en-US" sz="1000" b="1" dirty="0"/>
              <a:t>Human Impacts Data</a:t>
            </a:r>
            <a:r>
              <a:rPr lang="en-US" sz="1000" dirty="0"/>
              <a:t> – Aggregated information on demographics and population</a:t>
            </a:r>
          </a:p>
          <a:p>
            <a:r>
              <a:rPr lang="en-US" sz="1000" b="1" dirty="0"/>
              <a:t>Physical Exposure Data </a:t>
            </a:r>
            <a:r>
              <a:rPr lang="en-US" sz="1000" dirty="0"/>
              <a:t>– Aggregate exposure values (avg wind speed, total </a:t>
            </a:r>
            <a:r>
              <a:rPr lang="en-US" sz="1000" dirty="0" err="1"/>
              <a:t>precip</a:t>
            </a:r>
            <a:r>
              <a:rPr lang="en-US" sz="1000" dirty="0"/>
              <a:t>.) and binary exposure classification (exposed or unexposed)</a:t>
            </a:r>
          </a:p>
          <a:p>
            <a:endParaRPr lang="en-US" dirty="0"/>
          </a:p>
        </p:txBody>
      </p:sp>
      <p:sp>
        <p:nvSpPr>
          <p:cNvPr id="10" name="TextBox 9">
            <a:extLst>
              <a:ext uri="{FF2B5EF4-FFF2-40B4-BE49-F238E27FC236}">
                <a16:creationId xmlns:a16="http://schemas.microsoft.com/office/drawing/2014/main" id="{F0AC0DF5-F013-4945-BA0D-05552939DA61}"/>
              </a:ext>
            </a:extLst>
          </p:cNvPr>
          <p:cNvSpPr txBox="1"/>
          <p:nvPr/>
        </p:nvSpPr>
        <p:spPr>
          <a:xfrm>
            <a:off x="7766752" y="4308340"/>
            <a:ext cx="3829682" cy="892552"/>
          </a:xfrm>
          <a:prstGeom prst="rect">
            <a:avLst/>
          </a:prstGeom>
          <a:noFill/>
        </p:spPr>
        <p:txBody>
          <a:bodyPr wrap="square" rtlCol="0">
            <a:spAutoFit/>
          </a:bodyPr>
          <a:lstStyle/>
          <a:p>
            <a:r>
              <a:rPr lang="en-US" sz="1200" dirty="0"/>
              <a:t>State/Country</a:t>
            </a:r>
          </a:p>
          <a:p>
            <a:r>
              <a:rPr lang="en-US" sz="1000" b="1" dirty="0"/>
              <a:t>Human Impacts Data </a:t>
            </a:r>
            <a:r>
              <a:rPr lang="en-US" sz="1000" dirty="0"/>
              <a:t>– Population totals (number of mortalities, birth defects)</a:t>
            </a:r>
          </a:p>
          <a:p>
            <a:r>
              <a:rPr lang="en-US" sz="1000" b="1" dirty="0"/>
              <a:t>Physical Exposure Data </a:t>
            </a:r>
            <a:r>
              <a:rPr lang="en-US" sz="1000" dirty="0"/>
              <a:t>– Aggregated exposure values or estimated values from interpolating and modeling. </a:t>
            </a:r>
          </a:p>
        </p:txBody>
      </p:sp>
      <p:pic>
        <p:nvPicPr>
          <p:cNvPr id="12" name="Picture 11">
            <a:extLst>
              <a:ext uri="{FF2B5EF4-FFF2-40B4-BE49-F238E27FC236}">
                <a16:creationId xmlns:a16="http://schemas.microsoft.com/office/drawing/2014/main" id="{6A72258D-F236-4EA9-8805-476677299A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73516" y="1587927"/>
            <a:ext cx="2860039" cy="2511254"/>
          </a:xfrm>
          <a:prstGeom prst="rect">
            <a:avLst/>
          </a:prstGeom>
        </p:spPr>
      </p:pic>
      <p:pic>
        <p:nvPicPr>
          <p:cNvPr id="2" name="Picture 1">
            <a:extLst>
              <a:ext uri="{FF2B5EF4-FFF2-40B4-BE49-F238E27FC236}">
                <a16:creationId xmlns:a16="http://schemas.microsoft.com/office/drawing/2014/main" id="{6E48A041-4AA9-42D8-BEC4-B5B338CA6B25}"/>
              </a:ext>
            </a:extLst>
          </p:cNvPr>
          <p:cNvPicPr>
            <a:picLocks noChangeAspect="1"/>
          </p:cNvPicPr>
          <p:nvPr/>
        </p:nvPicPr>
        <p:blipFill>
          <a:blip r:embed="rId4"/>
          <a:stretch>
            <a:fillRect/>
          </a:stretch>
        </p:blipFill>
        <p:spPr>
          <a:xfrm>
            <a:off x="3861786" y="1663683"/>
            <a:ext cx="4009711" cy="2594519"/>
          </a:xfrm>
          <a:prstGeom prst="rect">
            <a:avLst/>
          </a:prstGeom>
        </p:spPr>
      </p:pic>
    </p:spTree>
    <p:extLst>
      <p:ext uri="{BB962C8B-B14F-4D97-AF65-F5344CB8AC3E}">
        <p14:creationId xmlns:p14="http://schemas.microsoft.com/office/powerpoint/2010/main" val="1363528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Diagram&#10;&#10;Description automatically generated">
            <a:extLst>
              <a:ext uri="{FF2B5EF4-FFF2-40B4-BE49-F238E27FC236}">
                <a16:creationId xmlns:a16="http://schemas.microsoft.com/office/drawing/2014/main" id="{2A7D92F4-DBAB-4D34-8935-71B5D3B354A9}"/>
              </a:ext>
            </a:extLst>
          </p:cNvPr>
          <p:cNvPicPr>
            <a:picLocks noChangeAspect="1"/>
          </p:cNvPicPr>
          <p:nvPr/>
        </p:nvPicPr>
        <p:blipFill rotWithShape="1">
          <a:blip r:embed="rId2">
            <a:extLst>
              <a:ext uri="{28A0092B-C50C-407E-A947-70E740481C1C}">
                <a14:useLocalDpi xmlns:a14="http://schemas.microsoft.com/office/drawing/2010/main" val="0"/>
              </a:ext>
            </a:extLst>
          </a:blip>
          <a:srcRect b="19"/>
          <a:stretch/>
        </p:blipFill>
        <p:spPr>
          <a:xfrm>
            <a:off x="20" y="1282"/>
            <a:ext cx="12191980" cy="6856718"/>
          </a:xfrm>
          <a:prstGeom prst="rect">
            <a:avLst/>
          </a:prstGeom>
        </p:spPr>
      </p:pic>
    </p:spTree>
    <p:extLst>
      <p:ext uri="{BB962C8B-B14F-4D97-AF65-F5344CB8AC3E}">
        <p14:creationId xmlns:p14="http://schemas.microsoft.com/office/powerpoint/2010/main" val="32220430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Diagram&#10;&#10;Description automatically generated">
            <a:extLst>
              <a:ext uri="{FF2B5EF4-FFF2-40B4-BE49-F238E27FC236}">
                <a16:creationId xmlns:a16="http://schemas.microsoft.com/office/drawing/2014/main" id="{1A317A77-051E-4AEA-A0BD-C6041720841D}"/>
              </a:ext>
            </a:extLst>
          </p:cNvPr>
          <p:cNvPicPr>
            <a:picLocks noChangeAspect="1"/>
          </p:cNvPicPr>
          <p:nvPr/>
        </p:nvPicPr>
        <p:blipFill rotWithShape="1">
          <a:blip r:embed="rId2">
            <a:extLst>
              <a:ext uri="{28A0092B-C50C-407E-A947-70E740481C1C}">
                <a14:useLocalDpi xmlns:a14="http://schemas.microsoft.com/office/drawing/2010/main" val="0"/>
              </a:ext>
            </a:extLst>
          </a:blip>
          <a:srcRect t="19"/>
          <a:stretch/>
        </p:blipFill>
        <p:spPr>
          <a:xfrm>
            <a:off x="20" y="1282"/>
            <a:ext cx="12191980" cy="6856718"/>
          </a:xfrm>
          <a:prstGeom prst="rect">
            <a:avLst/>
          </a:prstGeom>
        </p:spPr>
      </p:pic>
    </p:spTree>
    <p:extLst>
      <p:ext uri="{BB962C8B-B14F-4D97-AF65-F5344CB8AC3E}">
        <p14:creationId xmlns:p14="http://schemas.microsoft.com/office/powerpoint/2010/main" val="12482404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3" name="Picture 2" descr="Diagram&#10;&#10;Description automatically generated">
            <a:extLst>
              <a:ext uri="{FF2B5EF4-FFF2-40B4-BE49-F238E27FC236}">
                <a16:creationId xmlns:a16="http://schemas.microsoft.com/office/drawing/2014/main" id="{7F5992AC-A12E-4553-9A22-147B601C4C5B}"/>
              </a:ext>
            </a:extLst>
          </p:cNvPr>
          <p:cNvPicPr>
            <a:picLocks noChangeAspect="1"/>
          </p:cNvPicPr>
          <p:nvPr/>
        </p:nvPicPr>
        <p:blipFill rotWithShape="1">
          <a:blip r:embed="rId2">
            <a:extLst>
              <a:ext uri="{28A0092B-C50C-407E-A947-70E740481C1C}">
                <a14:useLocalDpi xmlns:a14="http://schemas.microsoft.com/office/drawing/2010/main" val="0"/>
              </a:ext>
            </a:extLst>
          </a:blip>
          <a:srcRect t="19"/>
          <a:stretch/>
        </p:blipFill>
        <p:spPr>
          <a:xfrm>
            <a:off x="20" y="1282"/>
            <a:ext cx="12191980" cy="6856718"/>
          </a:xfrm>
          <a:prstGeom prst="rect">
            <a:avLst/>
          </a:prstGeom>
        </p:spPr>
      </p:pic>
    </p:spTree>
    <p:extLst>
      <p:ext uri="{BB962C8B-B14F-4D97-AF65-F5344CB8AC3E}">
        <p14:creationId xmlns:p14="http://schemas.microsoft.com/office/powerpoint/2010/main" val="851213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828F1-454D-42EC-B1F3-870042FB108F}"/>
              </a:ext>
            </a:extLst>
          </p:cNvPr>
          <p:cNvSpPr>
            <a:spLocks noGrp="1"/>
          </p:cNvSpPr>
          <p:nvPr>
            <p:ph type="title"/>
          </p:nvPr>
        </p:nvSpPr>
        <p:spPr>
          <a:xfrm>
            <a:off x="519545" y="621792"/>
            <a:ext cx="5181503" cy="5504688"/>
          </a:xfrm>
        </p:spPr>
        <p:txBody>
          <a:bodyPr>
            <a:normAutofit/>
          </a:bodyPr>
          <a:lstStyle/>
          <a:p>
            <a:r>
              <a:rPr lang="en-US" sz="4800"/>
              <a:t>Implications of these Integration Methods</a:t>
            </a:r>
          </a:p>
        </p:txBody>
      </p:sp>
      <p:graphicFrame>
        <p:nvGraphicFramePr>
          <p:cNvPr id="5" name="Content Placeholder 2">
            <a:extLst>
              <a:ext uri="{FF2B5EF4-FFF2-40B4-BE49-F238E27FC236}">
                <a16:creationId xmlns:a16="http://schemas.microsoft.com/office/drawing/2014/main" id="{43531846-7E43-497E-9B2A-B8029624D929}"/>
              </a:ext>
            </a:extLst>
          </p:cNvPr>
          <p:cNvGraphicFramePr>
            <a:graphicFrameLocks noGrp="1"/>
          </p:cNvGraphicFramePr>
          <p:nvPr>
            <p:ph idx="1"/>
          </p:nvPr>
        </p:nvGraphicFramePr>
        <p:xfrm>
          <a:off x="6099048" y="621792"/>
          <a:ext cx="525780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77785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58563-1B54-4B31-BEA1-8C0705FC11D2}"/>
              </a:ext>
            </a:extLst>
          </p:cNvPr>
          <p:cNvSpPr>
            <a:spLocks noGrp="1"/>
          </p:cNvSpPr>
          <p:nvPr>
            <p:ph type="title"/>
          </p:nvPr>
        </p:nvSpPr>
        <p:spPr/>
        <p:txBody>
          <a:bodyPr/>
          <a:lstStyle/>
          <a:p>
            <a:r>
              <a:rPr lang="en-US" dirty="0"/>
              <a:t>Questions</a:t>
            </a:r>
          </a:p>
        </p:txBody>
      </p:sp>
      <p:sp>
        <p:nvSpPr>
          <p:cNvPr id="3" name="Content Placeholder 2">
            <a:extLst>
              <a:ext uri="{FF2B5EF4-FFF2-40B4-BE49-F238E27FC236}">
                <a16:creationId xmlns:a16="http://schemas.microsoft.com/office/drawing/2014/main" id="{B9D4A6BE-AA14-469C-84DA-DC6F65A10F3A}"/>
              </a:ext>
            </a:extLst>
          </p:cNvPr>
          <p:cNvSpPr>
            <a:spLocks noGrp="1"/>
          </p:cNvSpPr>
          <p:nvPr>
            <p:ph idx="1"/>
          </p:nvPr>
        </p:nvSpPr>
        <p:spPr/>
        <p:txBody>
          <a:bodyPr>
            <a:normAutofit fontScale="92500"/>
          </a:bodyPr>
          <a:lstStyle/>
          <a:p>
            <a:r>
              <a:rPr lang="en-US" dirty="0"/>
              <a:t>Looking at the aggregated spatial level of counties/parishes, what is the most reliable physical exposure for assigning exposure (precipitation, wind speed, etc.) . Or another way of putting things, which type of exposure will have the most homogeneity across a county/parish sized area and still be a good indicator of human impact? </a:t>
            </a:r>
          </a:p>
          <a:p>
            <a:r>
              <a:rPr lang="en-US" dirty="0"/>
              <a:t>What are the most common approaches to matching differing time scales? For example, much of the physical exposure data is at the temporal scale of seconds, minutes, hours. Human impacts are often assessed either after the storm, or during a cumulative measure of time (a storm season). Seems like the maximum wind speed, or maximum precipitation levels are used to do define cumulative time periods. </a:t>
            </a:r>
          </a:p>
          <a:p>
            <a:endParaRPr lang="en-US" dirty="0"/>
          </a:p>
        </p:txBody>
      </p:sp>
    </p:spTree>
    <p:extLst>
      <p:ext uri="{BB962C8B-B14F-4D97-AF65-F5344CB8AC3E}">
        <p14:creationId xmlns:p14="http://schemas.microsoft.com/office/powerpoint/2010/main" val="29548914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TotalTime>
  <Words>469</Words>
  <Application>Microsoft Office PowerPoint</Application>
  <PresentationFormat>Widescreen</PresentationFormat>
  <Paragraphs>42</Paragraphs>
  <Slides>9</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9</vt:i4>
      </vt:variant>
    </vt:vector>
  </HeadingPairs>
  <TitlesOfParts>
    <vt:vector size="14" baseType="lpstr">
      <vt:lpstr>Arial</vt:lpstr>
      <vt:lpstr>Calibri</vt:lpstr>
      <vt:lpstr>Calibri Light</vt:lpstr>
      <vt:lpstr>Office Theme</vt:lpstr>
      <vt:lpstr>Office Theme</vt:lpstr>
      <vt:lpstr>Challenges of Integrating Physical Exposure and Human Impacts Data in Tropical Cyclone Studies </vt:lpstr>
      <vt:lpstr>The Challenge: Spatial and Temporal Misalignment</vt:lpstr>
      <vt:lpstr>Spatial and Temporal Scales</vt:lpstr>
      <vt:lpstr>PowerPoint Presentation</vt:lpstr>
      <vt:lpstr>PowerPoint Presentation</vt:lpstr>
      <vt:lpstr>PowerPoint Presentation</vt:lpstr>
      <vt:lpstr>PowerPoint Presentation</vt:lpstr>
      <vt:lpstr>Implications of these Integration Methods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Challenges of Integrating Physical Exposure and Human Impacts Data in Tropical Cyclone Studies</dc:title>
  <dc:creator>Matthew Hughes</dc:creator>
  <cp:lastModifiedBy>Matthew Hughes</cp:lastModifiedBy>
  <cp:revision>2</cp:revision>
  <dcterms:created xsi:type="dcterms:W3CDTF">2021-02-25T21:34:10Z</dcterms:created>
  <dcterms:modified xsi:type="dcterms:W3CDTF">2021-02-25T21:45:17Z</dcterms:modified>
</cp:coreProperties>
</file>

<file path=docProps/thumbnail.jpeg>
</file>